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256" r:id="rId2"/>
    <p:sldId id="262" r:id="rId3"/>
    <p:sldId id="263" r:id="rId4"/>
    <p:sldId id="264" r:id="rId5"/>
    <p:sldId id="265" r:id="rId6"/>
    <p:sldId id="266" r:id="rId7"/>
    <p:sldId id="267" r:id="rId8"/>
    <p:sldId id="272" r:id="rId9"/>
    <p:sldId id="271" r:id="rId10"/>
    <p:sldId id="268" r:id="rId11"/>
    <p:sldId id="269" r:id="rId12"/>
    <p:sldId id="270" r:id="rId13"/>
  </p:sldIdLst>
  <p:sldSz cx="9144000" cy="6858000" type="screen4x3"/>
  <p:notesSz cx="7010400" cy="9296400"/>
  <p:defaultTextStyle>
    <a:defPPr>
      <a:defRPr lang="en-US"/>
    </a:defPPr>
    <a:lvl1pPr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1pPr>
    <a:lvl2pPr marL="4572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2pPr>
    <a:lvl3pPr marL="9144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3pPr>
    <a:lvl4pPr marL="13716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4pPr>
    <a:lvl5pPr marL="1828800" algn="l" rtl="0" fontAlgn="base">
      <a:spcBef>
        <a:spcPct val="0"/>
      </a:spcBef>
      <a:spcAft>
        <a:spcPct val="0"/>
      </a:spcAft>
      <a:defRPr sz="2400" kern="1200">
        <a:solidFill>
          <a:srgbClr val="000000"/>
        </a:solidFill>
        <a:latin typeface="Arial" charset="0"/>
        <a:ea typeface="ヒラギノ角ゴ ProN W3"/>
        <a:cs typeface="ヒラギノ角ゴ ProN W3"/>
        <a:sym typeface="Arial" charset="0"/>
      </a:defRPr>
    </a:lvl5pPr>
    <a:lvl6pPr marL="2286000" algn="l" defTabSz="914400" rtl="0" eaLnBrk="1" latinLnBrk="0" hangingPunct="1">
      <a:defRPr sz="2400" kern="1200">
        <a:solidFill>
          <a:srgbClr val="000000"/>
        </a:solidFill>
        <a:latin typeface="Arial" charset="0"/>
        <a:ea typeface="ヒラギノ角ゴ ProN W3"/>
        <a:cs typeface="ヒラギノ角ゴ ProN W3"/>
        <a:sym typeface="Arial" charset="0"/>
      </a:defRPr>
    </a:lvl6pPr>
    <a:lvl7pPr marL="2743200" algn="l" defTabSz="914400" rtl="0" eaLnBrk="1" latinLnBrk="0" hangingPunct="1">
      <a:defRPr sz="2400" kern="1200">
        <a:solidFill>
          <a:srgbClr val="000000"/>
        </a:solidFill>
        <a:latin typeface="Arial" charset="0"/>
        <a:ea typeface="ヒラギノ角ゴ ProN W3"/>
        <a:cs typeface="ヒラギノ角ゴ ProN W3"/>
        <a:sym typeface="Arial" charset="0"/>
      </a:defRPr>
    </a:lvl7pPr>
    <a:lvl8pPr marL="3200400" algn="l" defTabSz="914400" rtl="0" eaLnBrk="1" latinLnBrk="0" hangingPunct="1">
      <a:defRPr sz="2400" kern="1200">
        <a:solidFill>
          <a:srgbClr val="000000"/>
        </a:solidFill>
        <a:latin typeface="Arial" charset="0"/>
        <a:ea typeface="ヒラギノ角ゴ ProN W3"/>
        <a:cs typeface="ヒラギノ角ゴ ProN W3"/>
        <a:sym typeface="Arial" charset="0"/>
      </a:defRPr>
    </a:lvl8pPr>
    <a:lvl9pPr marL="3657600" algn="l" defTabSz="914400" rtl="0" eaLnBrk="1" latinLnBrk="0" hangingPunct="1">
      <a:defRPr sz="2400" kern="1200">
        <a:solidFill>
          <a:srgbClr val="000000"/>
        </a:solidFill>
        <a:latin typeface="Arial" charset="0"/>
        <a:ea typeface="ヒラギノ角ゴ ProN W3"/>
        <a:cs typeface="ヒラギノ角ゴ ProN W3"/>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5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endParaRPr lang="en-US"/>
          </a:p>
        </p:txBody>
      </p:sp>
      <p:sp>
        <p:nvSpPr>
          <p:cNvPr id="34819"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fld id="{016A6AE2-B777-476C-A64D-D054326A4602}" type="datetimeFigureOut">
              <a:rPr lang="en-US"/>
              <a:pPr/>
              <a:t>8/11/2011</a:t>
            </a:fld>
            <a:endParaRPr lang="en-US"/>
          </a:p>
        </p:txBody>
      </p:sp>
      <p:sp>
        <p:nvSpPr>
          <p:cNvPr id="34820"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endParaRPr lang="en-US"/>
          </a:p>
        </p:txBody>
      </p:sp>
      <p:sp>
        <p:nvSpPr>
          <p:cNvPr id="34821"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BDB21986-595B-4ADD-A4EB-E88F3877191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Rot="1" noChangeAspect="1" noChangeArrowheads="1" noTextEdit="1"/>
          </p:cNvSpPr>
          <p:nvPr>
            <p:ph type="sldImg"/>
          </p:nvPr>
        </p:nvSpPr>
        <p:spPr bwMode="auto">
          <a:xfrm>
            <a:off x="1181100" y="696913"/>
            <a:ext cx="4648200" cy="3486150"/>
          </a:xfrm>
          <a:prstGeom prst="rect">
            <a:avLst/>
          </a:prstGeom>
          <a:noFill/>
          <a:ln w="9525">
            <a:solidFill>
              <a:srgbClr val="000000"/>
            </a:solidFill>
            <a:miter lim="800000"/>
            <a:headEnd/>
            <a:tailEnd/>
          </a:ln>
        </p:spPr>
      </p:sp>
      <p:sp>
        <p:nvSpPr>
          <p:cNvPr id="4098" name="Rectangle 2"/>
          <p:cNvSpPr>
            <a:spLocks noGrp="1" noChangeArrowheads="1"/>
          </p:cNvSpPr>
          <p:nvPr>
            <p:ph type="body" sz="quarter" idx="1"/>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1pPr>
    <a:lvl2pPr marL="4572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2pPr>
    <a:lvl3pPr marL="9144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3pPr>
    <a:lvl4pPr marL="13716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4pPr>
    <a:lvl5pPr marL="1828800" algn="l" rtl="0" eaLnBrk="0" fontAlgn="base" hangingPunct="0">
      <a:spcBef>
        <a:spcPct val="0"/>
      </a:spcBef>
      <a:spcAft>
        <a:spcPct val="0"/>
      </a:spcAft>
      <a:defRPr sz="1200" kern="1200">
        <a:solidFill>
          <a:schemeClr val="tx1"/>
        </a:solidFill>
        <a:latin typeface="Arial" charset="0"/>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Rot="1" noChangeAspect="1" noChangeArrowheads="1" noTextEdit="1"/>
          </p:cNvSpPr>
          <p:nvPr>
            <p:ph type="sldImg"/>
          </p:nvPr>
        </p:nvSpPr>
        <p:spPr>
          <a:solidFill>
            <a:srgbClr val="FFFFFF"/>
          </a:solidFill>
          <a:ln/>
        </p:spPr>
      </p:sp>
      <p:sp>
        <p:nvSpPr>
          <p:cNvPr id="15362" name="Rectangle 2"/>
          <p:cNvSpPr>
            <a:spLocks noGrp="1" noChangeArrowheads="1"/>
          </p:cNvSpPr>
          <p:nvPr>
            <p:ph type="body" idx="1"/>
          </p:nvPr>
        </p:nvSpPr>
        <p:spPr/>
        <p:txBody>
          <a:bodyPr/>
          <a:lstStyle/>
          <a:p>
            <a:pPr marL="39688" eaLnBrk="1" hangingPunct="1"/>
            <a:r>
              <a:rPr lang="en-US" smtClean="0">
                <a:solidFill>
                  <a:srgbClr val="000000"/>
                </a:solidFill>
                <a:latin typeface="Calibri" pitchFamily="34" charset="0"/>
                <a:ea typeface="ＭＳ Ｐゴシック"/>
                <a:sym typeface="Calibri" pitchFamily="34" charset="0"/>
              </a:rPr>
              <a:t>&lt;Welcome participants.&gt;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p:txBody>
          <a:bodyPr/>
          <a:lstStyle/>
          <a:p>
            <a:r>
              <a:rPr lang="en-US" smtClean="0">
                <a:ea typeface="ＭＳ Ｐゴシック"/>
              </a:rPr>
              <a:t>Presenters:</a:t>
            </a:r>
          </a:p>
          <a:p>
            <a:r>
              <a:rPr lang="en-US" smtClean="0">
                <a:ea typeface="ＭＳ Ｐゴシック"/>
              </a:rPr>
              <a:t>Please read the passage above to participants.  Give them a minute or two to think about this information. </a:t>
            </a:r>
          </a:p>
          <a:p>
            <a:r>
              <a:rPr lang="en-US" smtClean="0">
                <a:ea typeface="ＭＳ Ｐゴシック"/>
              </a:rPr>
              <a:t>Then read it aloud a second time, asking them to join you in reading any words and/or phrases that they feel are the most important or significant.  The volume will increase for the parts where there is the most </a:t>
            </a:r>
            <a:br>
              <a:rPr lang="en-US" smtClean="0">
                <a:ea typeface="ＭＳ Ｐゴシック"/>
              </a:rPr>
            </a:br>
            <a:r>
              <a:rPr lang="en-US" smtClean="0">
                <a:ea typeface="ＭＳ Ｐゴシック"/>
              </a:rPr>
              <a:t>“common ground”.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a:ln/>
        </p:spPr>
      </p:sp>
      <p:sp>
        <p:nvSpPr>
          <p:cNvPr id="21506" name="Notes Placeholder 2"/>
          <p:cNvSpPr>
            <a:spLocks noGrp="1"/>
          </p:cNvSpPr>
          <p:nvPr>
            <p:ph type="body" idx="1"/>
          </p:nvPr>
        </p:nvSpPr>
        <p:spPr/>
        <p:txBody>
          <a:bodyPr/>
          <a:lstStyle/>
          <a:p>
            <a:r>
              <a:rPr lang="en-US" smtClean="0">
                <a:ea typeface="ＭＳ Ｐゴシック"/>
              </a:rPr>
              <a:t>Presenters:</a:t>
            </a:r>
          </a:p>
          <a:p>
            <a:r>
              <a:rPr lang="en-US" smtClean="0">
                <a:ea typeface="ＭＳ Ｐゴシック"/>
              </a:rPr>
              <a:t>Debrief this as a whole group, using the time available to you.  (The first section should be roughly 20 minutes in total)</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p:txBody>
          <a:bodyPr/>
          <a:lstStyle/>
          <a:p>
            <a:r>
              <a:rPr lang="en-US" smtClean="0">
                <a:ea typeface="ＭＳ Ｐゴシック"/>
              </a:rPr>
              <a:t>Presenters:</a:t>
            </a:r>
          </a:p>
          <a:p>
            <a:r>
              <a:rPr lang="en-US" smtClean="0">
                <a:ea typeface="ＭＳ Ｐゴシック"/>
              </a:rPr>
              <a:t>This guide is on the memory stick.  You might want to photocopy the problem so that participants can see it more easily.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a:ln/>
        </p:spPr>
      </p:sp>
      <p:sp>
        <p:nvSpPr>
          <p:cNvPr id="26626" name="Notes Placeholder 2"/>
          <p:cNvSpPr>
            <a:spLocks noGrp="1"/>
          </p:cNvSpPr>
          <p:nvPr>
            <p:ph type="body" idx="1"/>
          </p:nvPr>
        </p:nvSpPr>
        <p:spPr/>
        <p:txBody>
          <a:bodyPr/>
          <a:lstStyle/>
          <a:p>
            <a:r>
              <a:rPr lang="en-US" smtClean="0">
                <a:ea typeface="ＭＳ Ｐゴシック"/>
              </a:rPr>
              <a:t>Presenters:</a:t>
            </a:r>
          </a:p>
          <a:p>
            <a:r>
              <a:rPr lang="en-US" smtClean="0">
                <a:ea typeface="ＭＳ Ｐゴシック"/>
              </a:rPr>
              <a:t>Share the following two slides with participants and mention that in the Guide, they include these prompts to encourage students to begin to use graphing as a component of algebraic representations.</a:t>
            </a:r>
          </a:p>
          <a:p>
            <a:endParaRPr lang="en-US" smtClean="0">
              <a:ea typeface="ＭＳ Ｐゴシック"/>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p:txBody>
          <a:bodyPr/>
          <a:lstStyle/>
          <a:p>
            <a:r>
              <a:rPr lang="en-US" smtClean="0">
                <a:ea typeface="ＭＳ Ｐゴシック"/>
              </a:rPr>
              <a:t>Presenters:</a:t>
            </a:r>
          </a:p>
          <a:p>
            <a:r>
              <a:rPr lang="en-US" smtClean="0">
                <a:ea typeface="ＭＳ Ｐゴシック"/>
              </a:rPr>
              <a:t>Share the following two slides with participants and mention that in the Guide, they include these prompts to encourage students to begin to use graphing as a component of algebraic representations.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p:txBody>
          <a:bodyPr/>
          <a:lstStyle/>
          <a:p>
            <a:r>
              <a:rPr lang="en-US" smtClean="0">
                <a:ea typeface="ＭＳ Ｐゴシック"/>
              </a:rPr>
              <a:t>Presenters:</a:t>
            </a:r>
          </a:p>
          <a:p>
            <a:r>
              <a:rPr lang="en-US" smtClean="0">
                <a:ea typeface="ＭＳ Ｐゴシック"/>
              </a:rPr>
              <a:t>Please ask volunteers to share as time allows.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p:txBody>
          <a:bodyPr/>
          <a:lstStyle/>
          <a:p>
            <a:r>
              <a:rPr lang="en-US" smtClean="0">
                <a:ea typeface="ＭＳ Ｐゴシック"/>
              </a:rPr>
              <a:t>Presenters</a:t>
            </a:r>
          </a:p>
          <a:p>
            <a:r>
              <a:rPr lang="en-US" smtClean="0">
                <a:ea typeface="ＭＳ Ｐゴシック"/>
              </a:rPr>
              <a:t>Give each participant two pieces of plastic lace and demonstrate how to create a small gimp weaving to hang on their hats.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CACC2111-45AF-4F75-9A0B-FD237738F0B8}"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2D9ABC49-876A-4ABA-974A-524DED843588}"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89544C6D-77AA-4582-B5AA-0CAE4CA8788E}"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773A6A2-54C0-4D67-BDD0-651AD417F061}"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C21AF12D-EB93-44AB-BD6B-DA33292B6AFB}"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CCA90541-E50F-43A9-9B7B-4DC53BDE0039}"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9E148CE5-F9F7-46A5-B6CE-CA9350ED38E0}"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BE27BCA9-6443-486E-A716-EB6474C089B1}"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DDA7EA49-AF62-44C2-8155-8A5CAF015E6F}"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9776F359-B3A4-442B-BD71-D264E64EC248}"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0B7B94E2-C674-40D1-8EC8-7FCADF91585C}"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w="12700">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pic>
        <p:nvPicPr>
          <p:cNvPr id="1028" name="Picture 1"/>
          <p:cNvPicPr>
            <a:picLocks noChangeArrowheads="1"/>
          </p:cNvPicPr>
          <p:nvPr userDrawn="1"/>
        </p:nvPicPr>
        <p:blipFill>
          <a:blip r:embed="rId13"/>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latin typeface="Arial" pitchFamily="34" charset="0"/>
                <a:ea typeface="ヒラギノ角ゴ ProN W3" charset="-128"/>
                <a:cs typeface="Arial" pitchFamily="34" charset="0"/>
                <a:sym typeface="Arial" pitchFamily="34" charset="0"/>
              </a:defRPr>
            </a:lvl1pPr>
          </a:lstStyle>
          <a:p>
            <a:pPr>
              <a:defRPr/>
            </a:pPr>
            <a:fld id="{C92F98C9-EB49-41FD-91BC-63A628C69F33}" type="slidenum">
              <a:rPr lang="en-US"/>
              <a:pPr>
                <a:defRPr/>
              </a:pPr>
              <a:t>‹#›</a:t>
            </a:fld>
            <a:endParaRPr lang="en-US"/>
          </a:p>
        </p:txBody>
      </p:sp>
      <p:pic>
        <p:nvPicPr>
          <p:cNvPr id="1030" name="Picture 2"/>
          <p:cNvPicPr>
            <a:picLocks noChangeArrowheads="1"/>
          </p:cNvPicPr>
          <p:nvPr userDrawn="1"/>
        </p:nvPicPr>
        <p:blipFill>
          <a:blip r:embed="rId14"/>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charset="0"/>
        <a:buChar char="•"/>
        <a:defRPr sz="3200">
          <a:solidFill>
            <a:schemeClr val="tx1"/>
          </a:solidFill>
          <a:latin typeface="+mn-lt"/>
          <a:ea typeface="+mn-ea"/>
          <a:cs typeface="+mn-cs"/>
          <a:sym typeface="Arial" charset="0"/>
        </a:defRPr>
      </a:lvl1pPr>
      <a:lvl2pPr marL="731838" indent="-285750" algn="l" rtl="0" eaLnBrk="0" fontAlgn="base" hangingPunct="0">
        <a:spcBef>
          <a:spcPts val="600"/>
        </a:spcBef>
        <a:spcAft>
          <a:spcPct val="0"/>
        </a:spcAft>
        <a:buSzPct val="100000"/>
        <a:buFont typeface="Arial" charset="0"/>
        <a:buChar char="–"/>
        <a:defRPr sz="28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SzPct val="100000"/>
        <a:buFont typeface="Arial" charset="0"/>
        <a:buChar char="•"/>
        <a:defRPr sz="2400">
          <a:solidFill>
            <a:schemeClr val="tx1"/>
          </a:solidFill>
          <a:latin typeface="+mn-lt"/>
          <a:ea typeface="+mn-ea"/>
          <a:cs typeface="+mn-cs"/>
          <a:sym typeface="Arial" charset="0"/>
        </a:defRPr>
      </a:lvl3pPr>
      <a:lvl4pPr marL="15890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4pPr>
      <a:lvl5pPr marL="20462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p:cNvSpPr>
          <p:nvPr/>
        </p:nvSpPr>
        <p:spPr bwMode="auto">
          <a:xfrm>
            <a:off x="0" y="0"/>
            <a:ext cx="9144000" cy="6535738"/>
          </a:xfrm>
          <a:prstGeom prst="rect">
            <a:avLst/>
          </a:prstGeom>
          <a:gradFill rotWithShape="0">
            <a:gsLst>
              <a:gs pos="0">
                <a:srgbClr val="D1D1F0"/>
              </a:gs>
              <a:gs pos="100000">
                <a:srgbClr val="FFFFFF"/>
              </a:gs>
            </a:gsLst>
            <a:lin ang="5400000" scaled="1"/>
          </a:gradFill>
          <a:ln w="9525">
            <a:solidFill>
              <a:srgbClr val="F9F9F9"/>
            </a:solidFill>
            <a:miter lim="800000"/>
            <a:headEnd/>
            <a:tailEnd/>
          </a:ln>
          <a:effectLst>
            <a:outerShdw dist="25399" dir="5400000" algn="ctr" rotWithShape="0">
              <a:schemeClr val="bg2">
                <a:alpha val="37996"/>
              </a:schemeClr>
            </a:outerShdw>
          </a:effectLst>
        </p:spPr>
        <p:txBody>
          <a:bodyPr lIns="0" tIns="0" rIns="0" bIns="0"/>
          <a:lstStyle/>
          <a:p>
            <a:pPr>
              <a:defRPr/>
            </a:pPr>
            <a:endParaRPr lang="en-US">
              <a:latin typeface="Arial" pitchFamily="34" charset="0"/>
              <a:ea typeface="ヒラギノ角ゴ ProN W3" charset="-128"/>
              <a:cs typeface="+mn-cs"/>
              <a:sym typeface="Arial" pitchFamily="34" charset="0"/>
            </a:endParaRPr>
          </a:p>
        </p:txBody>
      </p:sp>
      <p:pic>
        <p:nvPicPr>
          <p:cNvPr id="14338" name="Picture 2"/>
          <p:cNvPicPr>
            <a:picLocks noChangeArrowheads="1"/>
          </p:cNvPicPr>
          <p:nvPr/>
        </p:nvPicPr>
        <p:blipFill>
          <a:blip r:embed="rId3"/>
          <a:srcRect/>
          <a:stretch>
            <a:fillRect/>
          </a:stretch>
        </p:blipFill>
        <p:spPr bwMode="auto">
          <a:xfrm>
            <a:off x="0" y="5356225"/>
            <a:ext cx="9144000" cy="1517650"/>
          </a:xfrm>
          <a:prstGeom prst="rect">
            <a:avLst/>
          </a:prstGeom>
          <a:noFill/>
          <a:ln w="9525">
            <a:noFill/>
            <a:miter lim="800000"/>
            <a:headEnd/>
            <a:tailEnd/>
          </a:ln>
        </p:spPr>
      </p:pic>
      <p:pic>
        <p:nvPicPr>
          <p:cNvPr id="14339" name="Picture 3"/>
          <p:cNvPicPr>
            <a:picLocks noChangeArrowheads="1"/>
          </p:cNvPicPr>
          <p:nvPr/>
        </p:nvPicPr>
        <p:blipFill>
          <a:blip r:embed="rId4"/>
          <a:srcRect/>
          <a:stretch>
            <a:fillRect/>
          </a:stretch>
        </p:blipFill>
        <p:spPr bwMode="auto">
          <a:xfrm>
            <a:off x="325438" y="269875"/>
            <a:ext cx="2654300" cy="730250"/>
          </a:xfrm>
          <a:prstGeom prst="rect">
            <a:avLst/>
          </a:prstGeom>
          <a:noFill/>
          <a:ln w="9525">
            <a:noFill/>
            <a:miter lim="800000"/>
            <a:headEnd/>
            <a:tailEnd/>
          </a:ln>
        </p:spPr>
      </p:pic>
      <p:sp>
        <p:nvSpPr>
          <p:cNvPr id="14340" name="Text Box 4"/>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5F27BA23-5AAC-41B1-A8C2-DF3CEE42AEAA}" type="slidenum">
              <a:rPr lang="en-US" sz="1400">
                <a:solidFill>
                  <a:schemeClr val="tx1"/>
                </a:solidFill>
                <a:cs typeface="Arial" charset="0"/>
              </a:rPr>
              <a:pPr algn="ctr"/>
              <a:t>1</a:t>
            </a:fld>
            <a:endParaRPr lang="en-US" sz="1400">
              <a:solidFill>
                <a:schemeClr val="tx1"/>
              </a:solidFill>
              <a:cs typeface="Arial" charset="0"/>
            </a:endParaRPr>
          </a:p>
        </p:txBody>
      </p:sp>
      <p:sp>
        <p:nvSpPr>
          <p:cNvPr id="14341" name="Rectangle 5"/>
          <p:cNvSpPr>
            <a:spLocks noGrp="1" noChangeArrowheads="1"/>
          </p:cNvSpPr>
          <p:nvPr>
            <p:ph type="title"/>
          </p:nvPr>
        </p:nvSpPr>
        <p:spPr>
          <a:xfrm>
            <a:off x="609600" y="990600"/>
            <a:ext cx="8077200" cy="2362200"/>
          </a:xfrm>
        </p:spPr>
        <p:txBody>
          <a:bodyPr rIns="132080"/>
          <a:lstStyle/>
          <a:p>
            <a:pPr indent="0" algn="ctr" eaLnBrk="1" hangingPunct="1"/>
            <a:r>
              <a:rPr lang="en-US" sz="4800" smtClean="0">
                <a:solidFill>
                  <a:srgbClr val="2490D8"/>
                </a:solidFill>
                <a:latin typeface="Tahoma" pitchFamily="34" charset="0"/>
                <a:cs typeface="Tahoma" pitchFamily="34" charset="0"/>
                <a:sym typeface="Tahoma" pitchFamily="34" charset="0"/>
              </a:rPr>
              <a:t>Math CAMPPP 2011</a:t>
            </a:r>
            <a:endParaRPr lang="en-US" sz="4800" smtClean="0">
              <a:solidFill>
                <a:srgbClr val="2490D8"/>
              </a:solidFill>
              <a:latin typeface="Tahoma" pitchFamily="34" charset="0"/>
              <a:sym typeface="Tahoma" pitchFamily="34" charset="0"/>
            </a:endParaRPr>
          </a:p>
        </p:txBody>
      </p:sp>
      <p:sp>
        <p:nvSpPr>
          <p:cNvPr id="14342" name="Rectangle 6"/>
          <p:cNvSpPr>
            <a:spLocks noGrp="1" noChangeArrowheads="1"/>
          </p:cNvSpPr>
          <p:nvPr>
            <p:ph idx="1"/>
          </p:nvPr>
        </p:nvSpPr>
        <p:spPr>
          <a:xfrm>
            <a:off x="914400" y="3352800"/>
            <a:ext cx="7620000" cy="1752600"/>
          </a:xfrm>
        </p:spPr>
        <p:txBody>
          <a:bodyPr rIns="132080"/>
          <a:lstStyle/>
          <a:p>
            <a:pPr marL="39688" indent="0" algn="ctr" eaLnBrk="1" hangingPunct="1">
              <a:buFont typeface="Arial" charset="0"/>
              <a:buNone/>
            </a:pPr>
            <a:r>
              <a:rPr lang="en-US" smtClean="0">
                <a:solidFill>
                  <a:srgbClr val="B42478"/>
                </a:solidFill>
                <a:latin typeface="Tahoma" pitchFamily="34" charset="0"/>
                <a:cs typeface="Tahoma" pitchFamily="34" charset="0"/>
                <a:sym typeface="Tahoma" pitchFamily="34" charset="0"/>
              </a:rPr>
              <a:t>Breakout Session 2:  Building Learning Goals and Consolidation Questions</a:t>
            </a:r>
            <a:endParaRPr lang="en-US" smtClean="0">
              <a:solidFill>
                <a:srgbClr val="B42478"/>
              </a:solidFill>
              <a:latin typeface="Tahoma" pitchFamily="34" charset="0"/>
              <a:sym typeface="Tahoma" pitchFamily="34" charset="0"/>
            </a:endParaRPr>
          </a:p>
          <a:p>
            <a:pPr marL="39688" indent="0" algn="ctr" eaLnBrk="1" hangingPunct="1">
              <a:buFont typeface="Arial" charset="0"/>
              <a:buNone/>
            </a:pPr>
            <a:endParaRPr lang="en-US" smtClean="0"/>
          </a:p>
          <a:p>
            <a:pPr marL="39688" indent="0" algn="ctr" eaLnBrk="1" hangingPunct="1">
              <a:buFont typeface="Arial" charset="0"/>
              <a:buNone/>
            </a:pPr>
            <a:endParaRPr lang="en-US"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t>After/Part 3/Consolidate</a:t>
            </a:r>
            <a:br>
              <a:rPr lang="en-US" smtClean="0"/>
            </a:br>
            <a:r>
              <a:rPr lang="en-US" smtClean="0"/>
              <a:t>Learning Goals</a:t>
            </a:r>
          </a:p>
        </p:txBody>
      </p:sp>
      <p:sp>
        <p:nvSpPr>
          <p:cNvPr id="29698" name="Content Placeholder 2"/>
          <p:cNvSpPr>
            <a:spLocks noGrp="1"/>
          </p:cNvSpPr>
          <p:nvPr>
            <p:ph idx="1"/>
          </p:nvPr>
        </p:nvSpPr>
        <p:spPr/>
        <p:txBody>
          <a:bodyPr/>
          <a:lstStyle/>
          <a:p>
            <a:r>
              <a:rPr lang="en-US" smtClean="0"/>
              <a:t>You and your partner will receive a set of learning goals.  Discuss which learning goal or goals could be the focus of this lesson, based on the investigation you just completed.</a:t>
            </a:r>
          </a:p>
          <a:p>
            <a:r>
              <a:rPr lang="en-US" smtClean="0"/>
              <a:t>Connect your learning goal or goals to the curriculum and/or process expectations.</a:t>
            </a:r>
          </a:p>
        </p:txBody>
      </p:sp>
      <p:sp>
        <p:nvSpPr>
          <p:cNvPr id="29699" name="Slide Number Placeholder 3"/>
          <p:cNvSpPr>
            <a:spLocks noGrp="1"/>
          </p:cNvSpPr>
          <p:nvPr>
            <p:ph type="sldNum" sz="quarter" idx="10"/>
          </p:nvPr>
        </p:nvSpPr>
        <p:spPr>
          <a:noFill/>
        </p:spPr>
        <p:txBody>
          <a:bodyPr/>
          <a:lstStyle/>
          <a:p>
            <a:fld id="{549374CF-B9CA-4579-8AB9-210B6280622C}" type="slidenum">
              <a:rPr lang="en-US" smtClean="0">
                <a:latin typeface="Arial" charset="0"/>
                <a:ea typeface="ヒラギノ角ゴ ProN W3"/>
                <a:cs typeface="Arial" charset="0"/>
                <a:sym typeface="Arial" charset="0"/>
              </a:rPr>
              <a:pPr/>
              <a:t>10</a:t>
            </a:fld>
            <a:endParaRPr lang="en-US" smtClean="0">
              <a:latin typeface="Arial" charset="0"/>
              <a:ea typeface="ヒラギノ角ゴ ProN W3"/>
              <a:cs typeface="Arial" charset="0"/>
              <a:sym typeface="Arial"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t>After/Part 3/Consolidate</a:t>
            </a:r>
            <a:br>
              <a:rPr lang="en-US" smtClean="0"/>
            </a:br>
            <a:r>
              <a:rPr lang="en-US" smtClean="0"/>
              <a:t>Consolidation Questions</a:t>
            </a:r>
          </a:p>
        </p:txBody>
      </p:sp>
      <p:sp>
        <p:nvSpPr>
          <p:cNvPr id="30722" name="Content Placeholder 2"/>
          <p:cNvSpPr>
            <a:spLocks noGrp="1"/>
          </p:cNvSpPr>
          <p:nvPr>
            <p:ph idx="1"/>
          </p:nvPr>
        </p:nvSpPr>
        <p:spPr>
          <a:xfrm>
            <a:off x="457200" y="1600200"/>
            <a:ext cx="8229600" cy="3124200"/>
          </a:xfrm>
        </p:spPr>
        <p:txBody>
          <a:bodyPr/>
          <a:lstStyle/>
          <a:p>
            <a:r>
              <a:rPr lang="en-US" smtClean="0"/>
              <a:t>Based on the task you just worked on, and the learning goal or goals you selected, please brainstorm some consolidation questions that you might use in the classroom.</a:t>
            </a:r>
          </a:p>
        </p:txBody>
      </p:sp>
      <p:sp>
        <p:nvSpPr>
          <p:cNvPr id="30723" name="Slide Number Placeholder 3"/>
          <p:cNvSpPr>
            <a:spLocks noGrp="1"/>
          </p:cNvSpPr>
          <p:nvPr>
            <p:ph type="sldNum" sz="quarter" idx="10"/>
          </p:nvPr>
        </p:nvSpPr>
        <p:spPr>
          <a:noFill/>
        </p:spPr>
        <p:txBody>
          <a:bodyPr/>
          <a:lstStyle/>
          <a:p>
            <a:fld id="{CDB3858B-49BF-4A54-B1B9-D75541FDA90D}" type="slidenum">
              <a:rPr lang="en-US" smtClean="0">
                <a:latin typeface="Arial" charset="0"/>
                <a:ea typeface="ヒラギノ角ゴ ProN W3"/>
                <a:cs typeface="Arial" charset="0"/>
                <a:sym typeface="Arial" charset="0"/>
              </a:rPr>
              <a:pPr/>
              <a:t>11</a:t>
            </a:fld>
            <a:endParaRPr lang="en-US" smtClean="0">
              <a:latin typeface="Arial" charset="0"/>
              <a:ea typeface="ヒラギノ角ゴ ProN W3"/>
              <a:cs typeface="Arial" charset="0"/>
              <a:sym typeface="Arial"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t>Fishing for Your Thoughts</a:t>
            </a:r>
          </a:p>
        </p:txBody>
      </p:sp>
      <p:sp>
        <p:nvSpPr>
          <p:cNvPr id="32770" name="Content Placeholder 2"/>
          <p:cNvSpPr>
            <a:spLocks noGrp="1"/>
          </p:cNvSpPr>
          <p:nvPr>
            <p:ph idx="1"/>
          </p:nvPr>
        </p:nvSpPr>
        <p:spPr>
          <a:xfrm>
            <a:off x="457200" y="1524000"/>
            <a:ext cx="8229600" cy="3810000"/>
          </a:xfrm>
        </p:spPr>
        <p:txBody>
          <a:bodyPr/>
          <a:lstStyle/>
          <a:p>
            <a:pPr>
              <a:buFont typeface="Arial" charset="0"/>
              <a:buNone/>
            </a:pPr>
            <a:r>
              <a:rPr lang="en-US" sz="2400" smtClean="0"/>
              <a:t>Reflect on this quotation:</a:t>
            </a:r>
          </a:p>
          <a:p>
            <a:pPr>
              <a:buFont typeface="Arial" charset="0"/>
              <a:buNone/>
            </a:pPr>
            <a:r>
              <a:rPr lang="en-US" sz="2400" b="1" smtClean="0"/>
              <a:t>There are two types of fisherman – those who fish for sport and those who fish for fish.  (Author Unknown)</a:t>
            </a:r>
          </a:p>
          <a:p>
            <a:pPr>
              <a:buFont typeface="Arial" charset="0"/>
              <a:buNone/>
            </a:pPr>
            <a:r>
              <a:rPr lang="en-US" sz="2400" smtClean="0"/>
              <a:t>Today’s symbol is a plastic weaving, to symbolize our job of weaving goals and consolidation with student engagement.</a:t>
            </a:r>
          </a:p>
          <a:p>
            <a:r>
              <a:rPr lang="en-US" sz="2400" smtClean="0"/>
              <a:t>On your fish, record something that you need to keep in mind to engage students in algebraic thinking and problem solving.</a:t>
            </a:r>
          </a:p>
        </p:txBody>
      </p:sp>
      <p:sp>
        <p:nvSpPr>
          <p:cNvPr id="32771" name="Slide Number Placeholder 3"/>
          <p:cNvSpPr>
            <a:spLocks noGrp="1"/>
          </p:cNvSpPr>
          <p:nvPr>
            <p:ph type="sldNum" sz="quarter" idx="10"/>
          </p:nvPr>
        </p:nvSpPr>
        <p:spPr>
          <a:noFill/>
        </p:spPr>
        <p:txBody>
          <a:bodyPr/>
          <a:lstStyle/>
          <a:p>
            <a:fld id="{1A403F1A-61BC-436F-A6B7-04FC12DF19A7}" type="slidenum">
              <a:rPr lang="en-US" smtClean="0">
                <a:latin typeface="Arial" charset="0"/>
                <a:ea typeface="ヒラギノ角ゴ ProN W3"/>
                <a:cs typeface="Arial" charset="0"/>
                <a:sym typeface="Arial" charset="0"/>
              </a:rPr>
              <a:pPr/>
              <a:t>12</a:t>
            </a:fld>
            <a:endParaRPr lang="en-US" smtClean="0">
              <a:latin typeface="Arial" charset="0"/>
              <a:ea typeface="ヒラギノ角ゴ ProN W3"/>
              <a:cs typeface="Arial" charset="0"/>
              <a:sym typeface="Arial" charset="0"/>
            </a:endParaRPr>
          </a:p>
        </p:txBody>
      </p:sp>
      <p:pic>
        <p:nvPicPr>
          <p:cNvPr id="32772" name="Picture 2" descr="C:\Documents and Settings\cchaput\Local Settings\Temporary Internet Files\Content.IE5\7XQV01E3\MC900411053[1].wmf"/>
          <p:cNvPicPr>
            <a:picLocks noChangeAspect="1" noChangeArrowheads="1"/>
          </p:cNvPicPr>
          <p:nvPr/>
        </p:nvPicPr>
        <p:blipFill>
          <a:blip r:embed="rId3"/>
          <a:srcRect/>
          <a:stretch>
            <a:fillRect/>
          </a:stretch>
        </p:blipFill>
        <p:spPr bwMode="auto">
          <a:xfrm>
            <a:off x="7391400" y="304800"/>
            <a:ext cx="1143000" cy="12985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title"/>
          </p:nvPr>
        </p:nvSpPr>
        <p:spPr/>
        <p:txBody>
          <a:bodyPr rIns="132080"/>
          <a:lstStyle/>
          <a:p>
            <a:pPr indent="0" eaLnBrk="1" hangingPunct="1"/>
            <a:r>
              <a:rPr lang="en-US" smtClean="0"/>
              <a:t>Learning Goals</a:t>
            </a:r>
          </a:p>
        </p:txBody>
      </p:sp>
      <p:sp>
        <p:nvSpPr>
          <p:cNvPr id="16386" name="Rectangle 4"/>
          <p:cNvSpPr>
            <a:spLocks noGrp="1" noChangeArrowheads="1"/>
          </p:cNvSpPr>
          <p:nvPr>
            <p:ph idx="1"/>
          </p:nvPr>
        </p:nvSpPr>
        <p:spPr/>
        <p:txBody>
          <a:bodyPr rIns="132080"/>
          <a:lstStyle/>
          <a:p>
            <a:r>
              <a:rPr lang="en-CA" smtClean="0"/>
              <a:t>I will develop a better understanding of appropriate learning goals for algebraic thinking.</a:t>
            </a:r>
            <a:endParaRPr lang="en-US" smtClean="0"/>
          </a:p>
          <a:p>
            <a:r>
              <a:rPr lang="en-CA" smtClean="0"/>
              <a:t>I will create consolidation questions for algebraic thinking that reflect a specific learning goal.</a:t>
            </a:r>
            <a:endParaRPr lang="en-US" smtClean="0"/>
          </a:p>
        </p:txBody>
      </p:sp>
      <p:sp>
        <p:nvSpPr>
          <p:cNvPr id="16387" name="Slide Number Placeholder 3"/>
          <p:cNvSpPr>
            <a:spLocks noGrp="1"/>
          </p:cNvSpPr>
          <p:nvPr>
            <p:ph type="sldNum" sz="quarter" idx="10"/>
          </p:nvPr>
        </p:nvSpPr>
        <p:spPr>
          <a:noFill/>
        </p:spPr>
        <p:txBody>
          <a:bodyPr/>
          <a:lstStyle/>
          <a:p>
            <a:fld id="{470B8974-B6DF-4351-A1DC-FDED181BF4F4}" type="slidenum">
              <a:rPr lang="en-US" smtClean="0">
                <a:latin typeface="Arial" charset="0"/>
                <a:ea typeface="ヒラギノ角ゴ ProN W3"/>
                <a:cs typeface="Arial" charset="0"/>
                <a:sym typeface="Arial" charset="0"/>
              </a:rPr>
              <a:pPr/>
              <a:t>2</a:t>
            </a:fld>
            <a:endParaRPr lang="en-US" smtClean="0">
              <a:latin typeface="Arial" charset="0"/>
              <a:ea typeface="ヒラギノ角ゴ ProN W3"/>
              <a:cs typeface="Arial" charset="0"/>
              <a:sym typeface="Arial" charset="0"/>
            </a:endParaRPr>
          </a:p>
        </p:txBody>
      </p:sp>
      <p:pic>
        <p:nvPicPr>
          <p:cNvPr id="16388" name="Picture 1"/>
          <p:cNvPicPr>
            <a:picLocks noChangeArrowheads="1"/>
          </p:cNvPicPr>
          <p:nvPr/>
        </p:nvPicPr>
        <p:blipFill>
          <a:blip r:embed="rId2"/>
          <a:srcRect/>
          <a:stretch>
            <a:fillRect/>
          </a:stretch>
        </p:blipFill>
        <p:spPr bwMode="auto">
          <a:xfrm>
            <a:off x="0" y="5356225"/>
            <a:ext cx="9144000" cy="1517650"/>
          </a:xfrm>
          <a:prstGeom prst="rect">
            <a:avLst/>
          </a:prstGeom>
          <a:noFill/>
          <a:ln w="9525">
            <a:noFill/>
            <a:miter lim="800000"/>
            <a:headEnd/>
            <a:tailEnd/>
          </a:ln>
        </p:spPr>
      </p:pic>
      <p:sp>
        <p:nvSpPr>
          <p:cNvPr id="16389" name="Text Box 5"/>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2541F6E5-6F9F-4C08-962B-C1A3099CC0E1}" type="slidenum">
              <a:rPr lang="en-US" sz="1400">
                <a:solidFill>
                  <a:schemeClr val="tx1"/>
                </a:solidFill>
                <a:cs typeface="Arial" charset="0"/>
              </a:rPr>
              <a:pPr algn="ctr"/>
              <a:t>2</a:t>
            </a:fld>
            <a:endParaRPr lang="en-US" sz="1400">
              <a:solidFill>
                <a:schemeClr val="tx1"/>
              </a:solidFill>
              <a:cs typeface="Arial"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indent="0"/>
            <a:r>
              <a:rPr lang="en-US" smtClean="0"/>
              <a:t>Before/Part 1/Minds On</a:t>
            </a:r>
            <a:br>
              <a:rPr lang="en-US" smtClean="0"/>
            </a:br>
            <a:r>
              <a:rPr lang="en-US" smtClean="0"/>
              <a:t>Auditory “Wordle”</a:t>
            </a:r>
          </a:p>
        </p:txBody>
      </p:sp>
      <p:sp>
        <p:nvSpPr>
          <p:cNvPr id="17410" name="Content Placeholder 2"/>
          <p:cNvSpPr>
            <a:spLocks noGrp="1"/>
          </p:cNvSpPr>
          <p:nvPr>
            <p:ph idx="1"/>
          </p:nvPr>
        </p:nvSpPr>
        <p:spPr/>
        <p:txBody>
          <a:bodyPr/>
          <a:lstStyle/>
          <a:p>
            <a:pPr>
              <a:buFont typeface="Arial" charset="0"/>
              <a:buNone/>
            </a:pPr>
            <a:r>
              <a:rPr lang="en-US" sz="2400" i="1" smtClean="0"/>
              <a:t>Assessment for learning and as learning requires that students and teachers share a common understanding of what is being learned. Learning goals clearly identify what students are expected to know and be able to do, in language that students can readily understand. Teachers develop learning goals based on the curriculum expectations and share them with students at or near the beginning of a cycle of learning. Teachers and students come to a common understanding of the learning goals through discussion and clarification during instruction.    (Growing Success document)</a:t>
            </a:r>
            <a:endParaRPr lang="en-US" sz="2400" smtClean="0"/>
          </a:p>
          <a:p>
            <a:pPr>
              <a:buFont typeface="Arial" charset="0"/>
              <a:buNone/>
            </a:pPr>
            <a:endParaRPr lang="en-US" smtClean="0"/>
          </a:p>
        </p:txBody>
      </p:sp>
      <p:sp>
        <p:nvSpPr>
          <p:cNvPr id="17411" name="Slide Number Placeholder 3"/>
          <p:cNvSpPr>
            <a:spLocks noGrp="1"/>
          </p:cNvSpPr>
          <p:nvPr>
            <p:ph type="sldNum" sz="quarter" idx="10"/>
          </p:nvPr>
        </p:nvSpPr>
        <p:spPr>
          <a:noFill/>
        </p:spPr>
        <p:txBody>
          <a:bodyPr/>
          <a:lstStyle/>
          <a:p>
            <a:fld id="{24E0E979-50FD-4552-96A6-E3DC001BBE5F}" type="slidenum">
              <a:rPr lang="en-US" smtClean="0">
                <a:latin typeface="Arial" charset="0"/>
                <a:ea typeface="ヒラギノ角ゴ ProN W3"/>
                <a:cs typeface="Arial" charset="0"/>
                <a:sym typeface="Arial" charset="0"/>
              </a:rPr>
              <a:pPr/>
              <a:t>3</a:t>
            </a:fld>
            <a:endParaRPr lang="en-US" smtClean="0">
              <a:latin typeface="Arial" charset="0"/>
              <a:ea typeface="ヒラギノ角ゴ ProN W3"/>
              <a:cs typeface="Arial" charset="0"/>
              <a:sym typeface="Arial"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indent="0"/>
            <a:r>
              <a:rPr lang="en-US" smtClean="0"/>
              <a:t>Before/Part 1/Minds On</a:t>
            </a:r>
            <a:br>
              <a:rPr lang="en-US" smtClean="0"/>
            </a:br>
            <a:r>
              <a:rPr lang="en-US" sz="3600" smtClean="0"/>
              <a:t>Learning Goals Revisited</a:t>
            </a:r>
          </a:p>
        </p:txBody>
      </p:sp>
      <p:sp>
        <p:nvSpPr>
          <p:cNvPr id="19458" name="Content Placeholder 2"/>
          <p:cNvSpPr>
            <a:spLocks noGrp="1"/>
          </p:cNvSpPr>
          <p:nvPr>
            <p:ph idx="1"/>
          </p:nvPr>
        </p:nvSpPr>
        <p:spPr/>
        <p:txBody>
          <a:bodyPr/>
          <a:lstStyle/>
          <a:p>
            <a:r>
              <a:rPr lang="en-US" smtClean="0"/>
              <a:t>What would Cathy and Ruth’s learning goals have been for us as adults during their plenary sessions?</a:t>
            </a:r>
          </a:p>
          <a:p>
            <a:r>
              <a:rPr lang="en-US" smtClean="0"/>
              <a:t>What should the learning goals for algebraic thinking be in a grade 3-6 classroom?  Think-pair-share with a grade-level partner using the curriculum document.</a:t>
            </a:r>
          </a:p>
        </p:txBody>
      </p:sp>
      <p:sp>
        <p:nvSpPr>
          <p:cNvPr id="19459" name="Slide Number Placeholder 3"/>
          <p:cNvSpPr>
            <a:spLocks noGrp="1"/>
          </p:cNvSpPr>
          <p:nvPr>
            <p:ph type="sldNum" sz="quarter" idx="10"/>
          </p:nvPr>
        </p:nvSpPr>
        <p:spPr>
          <a:noFill/>
        </p:spPr>
        <p:txBody>
          <a:bodyPr/>
          <a:lstStyle/>
          <a:p>
            <a:fld id="{C40461DC-14F5-4E91-B461-AAF562A7B55B}" type="slidenum">
              <a:rPr lang="en-US" smtClean="0">
                <a:latin typeface="Arial" charset="0"/>
                <a:ea typeface="ヒラギノ角ゴ ProN W3"/>
                <a:cs typeface="Arial" charset="0"/>
                <a:sym typeface="Arial" charset="0"/>
              </a:rPr>
              <a:pPr/>
              <a:t>4</a:t>
            </a:fld>
            <a:endParaRPr lang="en-US" smtClean="0">
              <a:latin typeface="Arial" charset="0"/>
              <a:ea typeface="ヒラギノ角ゴ ProN W3"/>
              <a:cs typeface="Arial" charset="0"/>
              <a:sym typeface="Arial"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indent="0"/>
            <a:r>
              <a:rPr lang="en-US" smtClean="0"/>
              <a:t>Before/Part 1/Minds On</a:t>
            </a:r>
            <a:br>
              <a:rPr lang="en-US" smtClean="0"/>
            </a:br>
            <a:r>
              <a:rPr lang="en-US" sz="3600" smtClean="0"/>
              <a:t>Learning Goals Revisited</a:t>
            </a:r>
          </a:p>
        </p:txBody>
      </p:sp>
      <p:sp>
        <p:nvSpPr>
          <p:cNvPr id="20482" name="Content Placeholder 2"/>
          <p:cNvSpPr>
            <a:spLocks noGrp="1"/>
          </p:cNvSpPr>
          <p:nvPr>
            <p:ph idx="1"/>
          </p:nvPr>
        </p:nvSpPr>
        <p:spPr/>
        <p:txBody>
          <a:bodyPr/>
          <a:lstStyle/>
          <a:p>
            <a:r>
              <a:rPr lang="en-US" smtClean="0"/>
              <a:t>Now “square” by joining another pair from a previous or subsequent grade and compare your learning goals between grades.  How are they similar?  What differences do you see?  Is the curriculum supportive of the development of algebraic thinking?</a:t>
            </a:r>
          </a:p>
        </p:txBody>
      </p:sp>
      <p:sp>
        <p:nvSpPr>
          <p:cNvPr id="20483" name="Slide Number Placeholder 3"/>
          <p:cNvSpPr>
            <a:spLocks noGrp="1"/>
          </p:cNvSpPr>
          <p:nvPr>
            <p:ph type="sldNum" sz="quarter" idx="10"/>
          </p:nvPr>
        </p:nvSpPr>
        <p:spPr>
          <a:noFill/>
        </p:spPr>
        <p:txBody>
          <a:bodyPr/>
          <a:lstStyle/>
          <a:p>
            <a:fld id="{1331F3AA-8978-42A1-BBAB-F1D331B3218B}" type="slidenum">
              <a:rPr lang="en-US" smtClean="0">
                <a:latin typeface="Arial" charset="0"/>
                <a:ea typeface="ヒラギノ角ゴ ProN W3"/>
                <a:cs typeface="Arial" charset="0"/>
                <a:sym typeface="Arial" charset="0"/>
              </a:rPr>
              <a:pPr/>
              <a:t>5</a:t>
            </a:fld>
            <a:endParaRPr lang="en-US" smtClean="0">
              <a:latin typeface="Arial" charset="0"/>
              <a:ea typeface="ヒラギノ角ゴ ProN W3"/>
              <a:cs typeface="Arial" charset="0"/>
              <a:sym typeface="Arial"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During/Part 2/Action</a:t>
            </a:r>
            <a:br>
              <a:rPr lang="en-US" smtClean="0"/>
            </a:br>
            <a:r>
              <a:rPr lang="en-US" smtClean="0"/>
              <a:t>Find a Fishing Buddy</a:t>
            </a:r>
          </a:p>
        </p:txBody>
      </p:sp>
      <p:sp>
        <p:nvSpPr>
          <p:cNvPr id="22530" name="Content Placeholder 2"/>
          <p:cNvSpPr>
            <a:spLocks noGrp="1"/>
          </p:cNvSpPr>
          <p:nvPr>
            <p:ph idx="1"/>
          </p:nvPr>
        </p:nvSpPr>
        <p:spPr/>
        <p:txBody>
          <a:bodyPr/>
          <a:lstStyle/>
          <a:p>
            <a:r>
              <a:rPr lang="en-US" smtClean="0"/>
              <a:t>Use the cards provided to find a partner.  Your card will have either an ordered pair or an algebraic pattern rule.  </a:t>
            </a:r>
          </a:p>
          <a:p>
            <a:r>
              <a:rPr lang="en-US" smtClean="0"/>
              <a:t>Prepare to do solve the following problem together in your math journals.</a:t>
            </a:r>
          </a:p>
          <a:p>
            <a:r>
              <a:rPr lang="en-US" smtClean="0"/>
              <a:t>Please remember you have manipulatives available to you!!</a:t>
            </a:r>
          </a:p>
        </p:txBody>
      </p:sp>
      <p:sp>
        <p:nvSpPr>
          <p:cNvPr id="22531" name="Slide Number Placeholder 3"/>
          <p:cNvSpPr>
            <a:spLocks noGrp="1"/>
          </p:cNvSpPr>
          <p:nvPr>
            <p:ph type="sldNum" sz="quarter" idx="10"/>
          </p:nvPr>
        </p:nvSpPr>
        <p:spPr>
          <a:noFill/>
        </p:spPr>
        <p:txBody>
          <a:bodyPr/>
          <a:lstStyle/>
          <a:p>
            <a:fld id="{622EE7FD-FAD1-4526-B25E-F3FDCDE9EF6F}" type="slidenum">
              <a:rPr lang="en-US" smtClean="0">
                <a:latin typeface="Arial" charset="0"/>
                <a:ea typeface="ヒラギノ角ゴ ProN W3"/>
                <a:cs typeface="Arial" charset="0"/>
                <a:sym typeface="Arial" charset="0"/>
              </a:rPr>
              <a:pPr/>
              <a:t>6</a:t>
            </a:fld>
            <a:endParaRPr lang="en-US" smtClean="0">
              <a:latin typeface="Arial" charset="0"/>
              <a:ea typeface="ヒラギノ角ゴ ProN W3"/>
              <a:cs typeface="Arial" charset="0"/>
              <a:sym typeface="Arial"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During/Part 2/Action</a:t>
            </a:r>
            <a:br>
              <a:rPr lang="en-US" smtClean="0"/>
            </a:br>
            <a:r>
              <a:rPr lang="en-US" smtClean="0"/>
              <a:t>Weaving Problem</a:t>
            </a:r>
          </a:p>
        </p:txBody>
      </p:sp>
      <p:sp>
        <p:nvSpPr>
          <p:cNvPr id="23554" name="Slide Number Placeholder 3"/>
          <p:cNvSpPr>
            <a:spLocks noGrp="1"/>
          </p:cNvSpPr>
          <p:nvPr>
            <p:ph type="sldNum" sz="quarter" idx="10"/>
          </p:nvPr>
        </p:nvSpPr>
        <p:spPr>
          <a:noFill/>
        </p:spPr>
        <p:txBody>
          <a:bodyPr/>
          <a:lstStyle/>
          <a:p>
            <a:fld id="{C6203C1B-6C8F-4CAD-9D6F-91712850C6C7}" type="slidenum">
              <a:rPr lang="en-US" smtClean="0">
                <a:latin typeface="Arial" charset="0"/>
                <a:ea typeface="ヒラギノ角ゴ ProN W3"/>
                <a:cs typeface="Arial" charset="0"/>
                <a:sym typeface="Arial" charset="0"/>
              </a:rPr>
              <a:pPr/>
              <a:t>7</a:t>
            </a:fld>
            <a:endParaRPr lang="en-US" smtClean="0">
              <a:latin typeface="Arial" charset="0"/>
              <a:ea typeface="ヒラギノ角ゴ ProN W3"/>
              <a:cs typeface="Arial" charset="0"/>
              <a:sym typeface="Arial" charset="0"/>
            </a:endParaRPr>
          </a:p>
        </p:txBody>
      </p:sp>
      <p:pic>
        <p:nvPicPr>
          <p:cNvPr id="23555" name="Content Placeholder 4"/>
          <p:cNvPicPr>
            <a:picLocks noGrp="1"/>
          </p:cNvPicPr>
          <p:nvPr>
            <p:ph idx="1"/>
          </p:nvPr>
        </p:nvPicPr>
        <p:blipFill>
          <a:blip r:embed="rId3"/>
          <a:srcRect/>
          <a:stretch>
            <a:fillRect/>
          </a:stretch>
        </p:blipFill>
        <p:spPr>
          <a:xfrm>
            <a:off x="2328863" y="1600200"/>
            <a:ext cx="4757737" cy="5078413"/>
          </a:xfr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t>Graphing in the Guide  </a:t>
            </a:r>
            <a:r>
              <a:rPr lang="en-US" sz="2800" smtClean="0"/>
              <a:t>(Page 74-75)</a:t>
            </a:r>
          </a:p>
        </p:txBody>
      </p:sp>
      <p:sp>
        <p:nvSpPr>
          <p:cNvPr id="25602" name="Slide Number Placeholder 3"/>
          <p:cNvSpPr>
            <a:spLocks noGrp="1"/>
          </p:cNvSpPr>
          <p:nvPr>
            <p:ph type="sldNum" sz="quarter" idx="10"/>
          </p:nvPr>
        </p:nvSpPr>
        <p:spPr>
          <a:noFill/>
        </p:spPr>
        <p:txBody>
          <a:bodyPr/>
          <a:lstStyle/>
          <a:p>
            <a:fld id="{6CDD482D-32BF-48FE-95DA-CA583E772AAC}" type="slidenum">
              <a:rPr lang="en-US" smtClean="0">
                <a:latin typeface="Arial" charset="0"/>
                <a:ea typeface="ヒラギノ角ゴ ProN W3"/>
                <a:cs typeface="Arial" charset="0"/>
                <a:sym typeface="Arial" charset="0"/>
              </a:rPr>
              <a:pPr/>
              <a:t>8</a:t>
            </a:fld>
            <a:endParaRPr lang="en-US" smtClean="0">
              <a:latin typeface="Arial" charset="0"/>
              <a:ea typeface="ヒラギノ角ゴ ProN W3"/>
              <a:cs typeface="Arial" charset="0"/>
              <a:sym typeface="Arial" charset="0"/>
            </a:endParaRPr>
          </a:p>
        </p:txBody>
      </p:sp>
      <p:pic>
        <p:nvPicPr>
          <p:cNvPr id="25603" name="Picture 2"/>
          <p:cNvPicPr>
            <a:picLocks noGrp="1" noChangeAspect="1" noChangeArrowheads="1"/>
          </p:cNvPicPr>
          <p:nvPr>
            <p:ph idx="1"/>
          </p:nvPr>
        </p:nvPicPr>
        <p:blipFill>
          <a:blip r:embed="rId3"/>
          <a:srcRect/>
          <a:stretch>
            <a:fillRect/>
          </a:stretch>
        </p:blipFill>
        <p:spPr>
          <a:xfrm>
            <a:off x="2438400" y="1295400"/>
            <a:ext cx="4876800" cy="4533900"/>
          </a:xfr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t>Graphing in the Guide</a:t>
            </a:r>
          </a:p>
        </p:txBody>
      </p:sp>
      <p:sp>
        <p:nvSpPr>
          <p:cNvPr id="27650" name="Slide Number Placeholder 3"/>
          <p:cNvSpPr>
            <a:spLocks noGrp="1"/>
          </p:cNvSpPr>
          <p:nvPr>
            <p:ph type="sldNum" sz="quarter" idx="10"/>
          </p:nvPr>
        </p:nvSpPr>
        <p:spPr>
          <a:noFill/>
        </p:spPr>
        <p:txBody>
          <a:bodyPr/>
          <a:lstStyle/>
          <a:p>
            <a:fld id="{4E412082-195F-4450-A3F5-BF8514011E30}" type="slidenum">
              <a:rPr lang="en-US" smtClean="0">
                <a:latin typeface="Arial" charset="0"/>
                <a:ea typeface="ヒラギノ角ゴ ProN W3"/>
                <a:cs typeface="Arial" charset="0"/>
                <a:sym typeface="Arial" charset="0"/>
              </a:rPr>
              <a:pPr/>
              <a:t>9</a:t>
            </a:fld>
            <a:endParaRPr lang="en-US" smtClean="0">
              <a:latin typeface="Arial" charset="0"/>
              <a:ea typeface="ヒラギノ角ゴ ProN W3"/>
              <a:cs typeface="Arial" charset="0"/>
              <a:sym typeface="Arial" charset="0"/>
            </a:endParaRPr>
          </a:p>
        </p:txBody>
      </p:sp>
      <p:pic>
        <p:nvPicPr>
          <p:cNvPr id="27651" name="Picture 2"/>
          <p:cNvPicPr>
            <a:picLocks noGrp="1" noChangeAspect="1" noChangeArrowheads="1"/>
          </p:cNvPicPr>
          <p:nvPr>
            <p:ph idx="1"/>
          </p:nvPr>
        </p:nvPicPr>
        <p:blipFill>
          <a:blip r:embed="rId3"/>
          <a:srcRect/>
          <a:stretch>
            <a:fillRect/>
          </a:stretch>
        </p:blipFill>
        <p:spPr>
          <a:xfrm>
            <a:off x="1295400" y="1447800"/>
            <a:ext cx="6629400" cy="4016375"/>
          </a:xfrm>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363</TotalTime>
  <Pages>0</Pages>
  <Words>646</Words>
  <Characters>0</Characters>
  <Application>Microsoft Office PowerPoint</Application>
  <PresentationFormat>On-screen Show (4:3)</PresentationFormat>
  <Lines>0</Lines>
  <Paragraphs>58</Paragraphs>
  <Slides>12</Slides>
  <Notes>8</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12</vt:i4>
      </vt:variant>
    </vt:vector>
  </HeadingPairs>
  <TitlesOfParts>
    <vt:vector size="18" baseType="lpstr">
      <vt:lpstr>Arial</vt:lpstr>
      <vt:lpstr>ヒラギノ角ゴ ProN W3</vt:lpstr>
      <vt:lpstr>ＭＳ Ｐゴシック</vt:lpstr>
      <vt:lpstr>Tahoma</vt:lpstr>
      <vt:lpstr>Calibri</vt:lpstr>
      <vt:lpstr>2_Default Design</vt:lpstr>
      <vt:lpstr>Math CAMPPP 2011</vt:lpstr>
      <vt:lpstr>Learning Goals</vt:lpstr>
      <vt:lpstr>Before/Part 1/Minds On Auditory “Wordle”</vt:lpstr>
      <vt:lpstr>Before/Part 1/Minds On Learning Goals Revisited</vt:lpstr>
      <vt:lpstr>Before/Part 1/Minds On Learning Goals Revisited</vt:lpstr>
      <vt:lpstr>During/Part 2/Action Find a Fishing Buddy</vt:lpstr>
      <vt:lpstr>During/Part 2/Action Weaving Problem</vt:lpstr>
      <vt:lpstr>Graphing in the Guide  (Page 74-75)</vt:lpstr>
      <vt:lpstr>Graphing in the Guide</vt:lpstr>
      <vt:lpstr>After/Part 3/Consolidate Learning Goals</vt:lpstr>
      <vt:lpstr>After/Part 3/Consolidate Consolidation Questions</vt:lpstr>
      <vt:lpstr>Fishing for Your Thoughts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&lt;Title&gt;</dc:title>
  <dc:subject/>
  <dc:creator>CSC</dc:creator>
  <cp:keywords/>
  <dc:description/>
  <cp:lastModifiedBy>SoftXP</cp:lastModifiedBy>
  <cp:revision>26</cp:revision>
  <dcterms:modified xsi:type="dcterms:W3CDTF">2011-08-11T18:48:45Z</dcterms:modified>
</cp:coreProperties>
</file>